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4" r:id="rId1"/>
  </p:sldMasterIdLst>
  <p:notesMasterIdLst>
    <p:notesMasterId r:id="rId25"/>
  </p:notesMasterIdLst>
  <p:handoutMasterIdLst>
    <p:handoutMasterId r:id="rId26"/>
  </p:handoutMasterIdLst>
  <p:sldIdLst>
    <p:sldId id="256" r:id="rId2"/>
    <p:sldId id="267" r:id="rId3"/>
    <p:sldId id="270" r:id="rId4"/>
    <p:sldId id="271" r:id="rId5"/>
    <p:sldId id="257" r:id="rId6"/>
    <p:sldId id="258" r:id="rId7"/>
    <p:sldId id="264" r:id="rId8"/>
    <p:sldId id="259" r:id="rId9"/>
    <p:sldId id="262" r:id="rId10"/>
    <p:sldId id="263" r:id="rId11"/>
    <p:sldId id="266" r:id="rId12"/>
    <p:sldId id="260" r:id="rId13"/>
    <p:sldId id="265" r:id="rId14"/>
    <p:sldId id="268" r:id="rId15"/>
    <p:sldId id="269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2"/>
    <p:restoredTop sz="94684"/>
  </p:normalViewPr>
  <p:slideViewPr>
    <p:cSldViewPr snapToGrid="0" snapToObjects="1">
      <p:cViewPr varScale="1">
        <p:scale>
          <a:sx n="106" d="100"/>
          <a:sy n="106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081E0F-87AF-3F42-B856-10971703C702}" type="datetimeFigureOut">
              <a:rPr lang="en-US" smtClean="0"/>
              <a:t>7/31/17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CEE8D9-15AD-D545-9CA6-DAD9E03C33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488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03DDDF-FD7B-6945-8EDB-2CB1D22CF2AD}" type="datetimeFigureOut">
              <a:rPr lang="en-US" smtClean="0"/>
              <a:t>7/31/17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923F6D-C8D7-5A47-B4AE-E79A346BCA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423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923F6D-C8D7-5A47-B4AE-E79A346BCA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687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29C57-98AF-994A-8329-9F5CBF334FF5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439C6-CF20-484F-A839-208A447FF0DF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AD06D-06E5-EF41-9B92-1C5C49A0EE37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69E711-0319-D644-9122-AD1130E27ED1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2C757-9D41-B445-97F2-9078EDC9FDB8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38851-9E8D-3F4C-AB8A-F9587D09451D}" type="datetime1">
              <a:rPr lang="en-US" smtClean="0"/>
              <a:t>7/31/17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9FEFA-5C38-C947-AFEC-B7A944A44DF8}" type="datetime1">
              <a:rPr lang="en-US" smtClean="0"/>
              <a:t>7/31/17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1ADE3-FE2A-D44C-963E-06D1DCB610CB}" type="datetime1">
              <a:rPr lang="en-US" smtClean="0"/>
              <a:t>7/31/17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7772A-2847-6342-BE1A-4164C094916B}" type="datetime1">
              <a:rPr lang="en-US" smtClean="0"/>
              <a:t>7/31/17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F377-BED3-E44C-BE50-A100A481B0F3}" type="datetime1">
              <a:rPr lang="en-US" smtClean="0"/>
              <a:t>7/31/17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EEE87-65D1-7C4F-B8A1-A70C1781BDD3}" type="datetime1">
              <a:rPr lang="en-US" smtClean="0"/>
              <a:t>7/31/17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E16F2B-430C-E843-B7DF-C4AFAE07DD8F}" type="datetime1">
              <a:rPr lang="en-US" smtClean="0"/>
              <a:t>7/31/17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D69C6-05A5-7845-9418-08C05A4096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7553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ontinuum.io/downloads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ocs.python.org/3/tutorial/index.html" TargetMode="Externa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944" y="2318633"/>
            <a:ext cx="2427280" cy="2342326"/>
          </a:xfrm>
          <a:prstGeom prst="rect">
            <a:avLst/>
          </a:prstGeom>
        </p:spPr>
      </p:pic>
      <p:sp>
        <p:nvSpPr>
          <p:cNvPr id="18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933" y="2374959"/>
            <a:ext cx="6236750" cy="2293294"/>
          </a:xfrm>
        </p:spPr>
        <p:txBody>
          <a:bodyPr anchor="t">
            <a:normAutofit/>
          </a:bodyPr>
          <a:lstStyle/>
          <a:p>
            <a:pPr algn="l"/>
            <a:r>
              <a:rPr lang="en-US" sz="5400" b="1" dirty="0">
                <a:solidFill>
                  <a:schemeClr val="bg1"/>
                </a:solidFill>
              </a:rPr>
              <a:t>Python tutorial:</a:t>
            </a:r>
            <a:br>
              <a:rPr lang="en-US" sz="5400" b="1" dirty="0">
                <a:solidFill>
                  <a:schemeClr val="bg1"/>
                </a:solidFill>
              </a:rPr>
            </a:br>
            <a:r>
              <a:rPr lang="en-US" sz="4600" b="1" dirty="0">
                <a:solidFill>
                  <a:schemeClr val="bg2"/>
                </a:solidFill>
              </a:rPr>
              <a:t>Installation &amp; basic syntax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1932" y="4668253"/>
            <a:ext cx="5271275" cy="1326515"/>
          </a:xfrm>
        </p:spPr>
        <p:txBody>
          <a:bodyPr anchor="b">
            <a:no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Research Group Meeting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07/25/2017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Mustafa Dogan</a:t>
            </a:r>
          </a:p>
        </p:txBody>
      </p:sp>
    </p:spTree>
    <p:extLst>
      <p:ext uri="{BB962C8B-B14F-4D97-AF65-F5344CB8AC3E}">
        <p14:creationId xmlns:p14="http://schemas.microsoft.com/office/powerpoint/2010/main" val="764254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Python as a calculator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29" b="7574"/>
          <a:stretch/>
        </p:blipFill>
        <p:spPr>
          <a:xfrm>
            <a:off x="838199" y="1690688"/>
            <a:ext cx="9015663" cy="5048548"/>
          </a:xfrm>
          <a:ln w="57150">
            <a:solidFill>
              <a:schemeClr val="accent6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94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Strings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38200" y="1825625"/>
            <a:ext cx="1031507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Strings must be enclosed in single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‘’</a:t>
            </a:r>
            <a:r>
              <a:rPr lang="en-US" dirty="0" smtClean="0"/>
              <a:t> or double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””</a:t>
            </a:r>
            <a:r>
              <a:rPr lang="en-US" dirty="0" smtClean="0"/>
              <a:t> quotes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1" b="7466"/>
          <a:stretch/>
        </p:blipFill>
        <p:spPr>
          <a:xfrm>
            <a:off x="838200" y="2322397"/>
            <a:ext cx="7884695" cy="4428413"/>
          </a:xfrm>
          <a:ln w="57150">
            <a:solidFill>
              <a:schemeClr val="accent6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6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to group, store and recall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List: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[]</a:t>
            </a:r>
          </a:p>
          <a:p>
            <a:r>
              <a:rPr lang="en-US" dirty="0" smtClean="0"/>
              <a:t>Set: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{}</a:t>
            </a:r>
          </a:p>
          <a:p>
            <a:r>
              <a:rPr lang="en-US" dirty="0" smtClean="0"/>
              <a:t>Dictionary: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{}</a:t>
            </a:r>
          </a:p>
          <a:p>
            <a:r>
              <a:rPr lang="en-US" dirty="0" smtClean="0"/>
              <a:t>Array: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np.array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</a:t>
            </a:r>
            <a:r>
              <a:rPr lang="en-US" sz="2400" dirty="0" smtClean="0"/>
              <a:t>(requires </a:t>
            </a:r>
            <a:r>
              <a:rPr lang="en-US" sz="2400" dirty="0" err="1" smtClean="0"/>
              <a:t>Numpy</a:t>
            </a:r>
            <a:r>
              <a:rPr lang="en-US" sz="2400" dirty="0" smtClean="0"/>
              <a:t> package)</a:t>
            </a:r>
          </a:p>
          <a:p>
            <a:r>
              <a:rPr lang="en-US" dirty="0" err="1" smtClean="0"/>
              <a:t>Dataframe</a:t>
            </a:r>
            <a:r>
              <a:rPr lang="en-US" dirty="0" smtClean="0"/>
              <a:t>: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pd.DataFrame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  <a:r>
              <a:rPr lang="en-US" dirty="0" smtClean="0"/>
              <a:t> </a:t>
            </a:r>
            <a:r>
              <a:rPr lang="en-US" sz="2400" dirty="0" smtClean="0"/>
              <a:t>(requires Pandas package)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387271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Python knows a number of </a:t>
            </a:r>
            <a:r>
              <a:rPr lang="en-US" i="1" dirty="0"/>
              <a:t>compound</a:t>
            </a:r>
            <a:r>
              <a:rPr lang="en-US" dirty="0"/>
              <a:t> data types, used to group together other values. The most versatile is the </a:t>
            </a:r>
            <a:r>
              <a:rPr lang="en-US" i="1" dirty="0"/>
              <a:t>list</a:t>
            </a:r>
            <a:r>
              <a:rPr lang="en-US" dirty="0"/>
              <a:t>, which can be written as a list of comma-separated values (items) between square brackets.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2" b="7368"/>
          <a:stretch/>
        </p:blipFill>
        <p:spPr>
          <a:xfrm>
            <a:off x="4572833" y="1825625"/>
            <a:ext cx="7526926" cy="4223084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688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3757551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set is an unordered collection with no duplicate </a:t>
            </a:r>
            <a:r>
              <a:rPr lang="en-US" dirty="0" smtClean="0"/>
              <a:t>elements</a:t>
            </a:r>
          </a:p>
          <a:p>
            <a:r>
              <a:rPr lang="en-US" dirty="0" smtClean="0"/>
              <a:t>Sets support </a:t>
            </a:r>
            <a:r>
              <a:rPr lang="en-US" dirty="0"/>
              <a:t>mathematical operations like </a:t>
            </a:r>
            <a:r>
              <a:rPr lang="en-US" dirty="0" smtClean="0"/>
              <a:t>union, intersection</a:t>
            </a:r>
            <a:r>
              <a:rPr lang="en-US" dirty="0"/>
              <a:t>, difference, and symmetric difference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8" b="8005"/>
          <a:stretch/>
        </p:blipFill>
        <p:spPr>
          <a:xfrm>
            <a:off x="4595752" y="1825624"/>
            <a:ext cx="7509164" cy="4189551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54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21925" cy="4351338"/>
          </a:xfrm>
        </p:spPr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ictionaries </a:t>
            </a:r>
            <a:r>
              <a:rPr lang="en-US" dirty="0"/>
              <a:t>are indexed by </a:t>
            </a:r>
            <a:r>
              <a:rPr lang="en-US" i="1" dirty="0" smtClean="0"/>
              <a:t>keys</a:t>
            </a:r>
          </a:p>
          <a:p>
            <a:r>
              <a:rPr lang="en-US" dirty="0"/>
              <a:t>The main operations on a dictionary are storing a value with some key and extracting the value given the key</a:t>
            </a:r>
            <a:endParaRPr lang="en-US" i="1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4" b="7438"/>
          <a:stretch/>
        </p:blipFill>
        <p:spPr>
          <a:xfrm>
            <a:off x="4667003" y="1825625"/>
            <a:ext cx="7441870" cy="4167793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730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Numpy</a:t>
            </a:r>
            <a:r>
              <a:rPr lang="en-US" dirty="0" smtClean="0"/>
              <a:t> Arrays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np.array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51158" cy="4351338"/>
          </a:xfrm>
        </p:spPr>
        <p:txBody>
          <a:bodyPr/>
          <a:lstStyle/>
          <a:p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numpy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as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np</a:t>
            </a:r>
            <a:endParaRPr lang="en-US" dirty="0" smtClean="0"/>
          </a:p>
          <a:p>
            <a:r>
              <a:rPr lang="en-US" dirty="0" smtClean="0"/>
              <a:t>Homogeneous </a:t>
            </a:r>
            <a:r>
              <a:rPr lang="en-US" dirty="0"/>
              <a:t>multidimensional </a:t>
            </a:r>
            <a:r>
              <a:rPr lang="en-US" dirty="0" smtClean="0"/>
              <a:t>array</a:t>
            </a:r>
          </a:p>
          <a:p>
            <a:r>
              <a:rPr lang="en-US" dirty="0"/>
              <a:t>T</a:t>
            </a:r>
            <a:r>
              <a:rPr lang="en-US" dirty="0" smtClean="0"/>
              <a:t>able </a:t>
            </a:r>
            <a:r>
              <a:rPr lang="en-US" dirty="0"/>
              <a:t>of </a:t>
            </a:r>
            <a:r>
              <a:rPr lang="en-US" dirty="0" smtClean="0"/>
              <a:t>elements, all </a:t>
            </a:r>
            <a:r>
              <a:rPr lang="en-US" dirty="0"/>
              <a:t>of the same type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5" b="7752"/>
          <a:stretch/>
        </p:blipFill>
        <p:spPr>
          <a:xfrm>
            <a:off x="5089358" y="1825625"/>
            <a:ext cx="7010399" cy="3918531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6236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operations w/ </a:t>
            </a:r>
            <a:r>
              <a:rPr lang="en-US" dirty="0" err="1" smtClean="0"/>
              <a:t>Numpy</a:t>
            </a:r>
            <a:r>
              <a:rPr lang="en-US" dirty="0" smtClean="0"/>
              <a:t> arrays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9" b="7775"/>
          <a:stretch/>
        </p:blipFill>
        <p:spPr>
          <a:xfrm>
            <a:off x="1617021" y="1690688"/>
            <a:ext cx="8957958" cy="4998870"/>
          </a:xfrm>
          <a:ln w="57150">
            <a:solidFill>
              <a:schemeClr val="accent6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95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Pandas data frames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pd.DataFrame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()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55695" cy="4351338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pandas </a:t>
            </a: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as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 err="1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pd</a:t>
            </a:r>
            <a:endParaRPr lang="en-US" dirty="0" smtClean="0"/>
          </a:p>
          <a:p>
            <a:r>
              <a:rPr lang="en-US" dirty="0"/>
              <a:t>T</a:t>
            </a:r>
            <a:r>
              <a:rPr lang="en-US" dirty="0" smtClean="0"/>
              <a:t>abular </a:t>
            </a:r>
            <a:r>
              <a:rPr lang="en-US" dirty="0"/>
              <a:t>data structure with </a:t>
            </a:r>
            <a:r>
              <a:rPr lang="en-US" dirty="0" smtClean="0"/>
              <a:t>labeled columns &amp; rows</a:t>
            </a:r>
          </a:p>
          <a:p>
            <a:r>
              <a:rPr lang="en-US" dirty="0" smtClean="0"/>
              <a:t>Dictionary-like container for series objects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895" y="1823117"/>
            <a:ext cx="6789949" cy="4243718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602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operations w/ Pandas </a:t>
            </a:r>
            <a:r>
              <a:rPr lang="en-US" dirty="0" err="1" smtClean="0"/>
              <a:t>dataframes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527" y="1690688"/>
            <a:ext cx="8132945" cy="5083091"/>
          </a:xfrm>
          <a:ln w="57150">
            <a:solidFill>
              <a:schemeClr val="accent6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955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Tutorial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63300"/>
          </a:xfrm>
        </p:spPr>
        <p:txBody>
          <a:bodyPr>
            <a:normAutofit/>
          </a:bodyPr>
          <a:lstStyle/>
          <a:p>
            <a:r>
              <a:rPr lang="en-US" dirty="0" smtClean="0"/>
              <a:t>Software installation</a:t>
            </a:r>
          </a:p>
          <a:p>
            <a:r>
              <a:rPr lang="en-US" dirty="0" smtClean="0"/>
              <a:t>Basic syntax &amp; arithmetic operations (+,-,*,/)</a:t>
            </a:r>
          </a:p>
          <a:p>
            <a:r>
              <a:rPr lang="en-US" dirty="0" smtClean="0"/>
              <a:t>Strings</a:t>
            </a:r>
          </a:p>
          <a:p>
            <a:r>
              <a:rPr lang="en-US" dirty="0" smtClean="0"/>
              <a:t>List, set, dictionary, array, and data frame</a:t>
            </a:r>
          </a:p>
          <a:p>
            <a:r>
              <a:rPr lang="en-US" dirty="0"/>
              <a:t>If </a:t>
            </a:r>
            <a:r>
              <a:rPr lang="en-US" dirty="0" smtClean="0"/>
              <a:t>statements</a:t>
            </a:r>
          </a:p>
          <a:p>
            <a:r>
              <a:rPr lang="en-US" dirty="0" smtClean="0"/>
              <a:t>Loops: for, while, enumerate</a:t>
            </a:r>
          </a:p>
          <a:p>
            <a:r>
              <a:rPr lang="en-US" dirty="0" smtClean="0"/>
              <a:t>Load and save data (csv, text)</a:t>
            </a:r>
          </a:p>
          <a:p>
            <a:r>
              <a:rPr lang="en-US" dirty="0" smtClean="0"/>
              <a:t>Plotting &amp; data visualization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197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if</a:t>
            </a:r>
            <a:r>
              <a:rPr lang="en-US" dirty="0" smtClean="0"/>
              <a:t> statements: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if, 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elif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, else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Less than: &lt;</a:t>
            </a:r>
          </a:p>
          <a:p>
            <a:r>
              <a:rPr lang="en-US" dirty="0" smtClean="0"/>
              <a:t>Greater than: &gt;</a:t>
            </a:r>
          </a:p>
          <a:p>
            <a:r>
              <a:rPr lang="en-US" dirty="0" smtClean="0"/>
              <a:t>Equal: ==</a:t>
            </a:r>
          </a:p>
          <a:p>
            <a:r>
              <a:rPr lang="en-US" dirty="0" smtClean="0"/>
              <a:t>Not equal: !=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568" y="1825625"/>
            <a:ext cx="7029806" cy="4393629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300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Loops: 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for</a:t>
            </a:r>
            <a:r>
              <a:rPr lang="en-US" dirty="0" smtClean="0"/>
              <a:t> &amp; </a:t>
            </a:r>
            <a:r>
              <a:rPr lang="en-US" dirty="0" smtClean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while </a:t>
            </a:r>
            <a:r>
              <a:rPr lang="en-US" dirty="0" smtClean="0"/>
              <a:t>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733800" cy="4351338"/>
          </a:xfrm>
        </p:spPr>
        <p:txBody>
          <a:bodyPr/>
          <a:lstStyle/>
          <a:p>
            <a:r>
              <a:rPr lang="en-US" dirty="0" smtClean="0"/>
              <a:t>For loops: Iterate </a:t>
            </a:r>
            <a:r>
              <a:rPr lang="en-US" dirty="0"/>
              <a:t>over the items of any sequence (a list or a string), in the order that they appear in the </a:t>
            </a:r>
            <a:r>
              <a:rPr lang="en-US" dirty="0" smtClean="0"/>
              <a:t>sequence</a:t>
            </a:r>
          </a:p>
          <a:p>
            <a:r>
              <a:rPr lang="en-US" dirty="0" smtClean="0"/>
              <a:t>While loops: continue until exit criteria met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2915" y="1690687"/>
            <a:ext cx="7465061" cy="4665663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63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Loading &amp; saving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073013" cy="4351338"/>
          </a:xfrm>
        </p:spPr>
        <p:txBody>
          <a:bodyPr/>
          <a:lstStyle/>
          <a:p>
            <a:r>
              <a:rPr lang="en-US" dirty="0" smtClean="0"/>
              <a:t>Load / save data from / to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csv</a:t>
            </a:r>
            <a:r>
              <a:rPr lang="en-US" dirty="0" smtClean="0"/>
              <a:t> and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txt</a:t>
            </a:r>
          </a:p>
          <a:p>
            <a:r>
              <a:rPr lang="en-US" dirty="0" smtClean="0"/>
              <a:t>A few different ways: </a:t>
            </a:r>
            <a:r>
              <a:rPr lang="en-US" dirty="0" err="1" smtClean="0"/>
              <a:t>numpy</a:t>
            </a:r>
            <a:r>
              <a:rPr lang="en-US" dirty="0" smtClean="0"/>
              <a:t>, csv, and pandas</a:t>
            </a:r>
            <a:endParaRPr lang="en-US" dirty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805" y="1690688"/>
            <a:ext cx="7178039" cy="4486275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15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visualization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5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programming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idely </a:t>
            </a:r>
            <a:r>
              <a:rPr lang="en-US" dirty="0"/>
              <a:t>used high-level programming language for general-purpose </a:t>
            </a:r>
            <a:r>
              <a:rPr lang="en-US" dirty="0" smtClean="0"/>
              <a:t>programming</a:t>
            </a:r>
          </a:p>
          <a:p>
            <a:r>
              <a:rPr lang="en-US" dirty="0" smtClean="0"/>
              <a:t>a </a:t>
            </a:r>
            <a:r>
              <a:rPr lang="en-US" dirty="0"/>
              <a:t>design philosophy which emphasizes code </a:t>
            </a:r>
            <a:r>
              <a:rPr lang="en-US" dirty="0" smtClean="0"/>
              <a:t>readability</a:t>
            </a:r>
          </a:p>
          <a:p>
            <a:r>
              <a:rPr lang="en-US" dirty="0" smtClean="0"/>
              <a:t>a </a:t>
            </a:r>
            <a:r>
              <a:rPr lang="en-US" dirty="0"/>
              <a:t>syntax which allows programmers to express concepts in fewer lines of </a:t>
            </a:r>
            <a:r>
              <a:rPr lang="en-US" dirty="0" smtClean="0"/>
              <a:t>code</a:t>
            </a:r>
          </a:p>
          <a:p>
            <a:r>
              <a:rPr lang="en-US" dirty="0" smtClean="0"/>
              <a:t>constructs </a:t>
            </a:r>
            <a:r>
              <a:rPr lang="en-US" dirty="0"/>
              <a:t>intended to enable writing clear programs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0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core philosophy of the language</a:t>
            </a:r>
            <a:br>
              <a:rPr lang="en-US" dirty="0"/>
            </a:br>
            <a:r>
              <a:rPr lang="en-US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import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urier" charset="0"/>
                <a:ea typeface="Courier" charset="0"/>
                <a:cs typeface="Courier" charset="0"/>
              </a:rPr>
              <a:t>this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Beautiful is better than ugly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Explicit </a:t>
            </a:r>
            <a:r>
              <a:rPr lang="en-US" dirty="0"/>
              <a:t>is better than implicit</a:t>
            </a:r>
            <a:r>
              <a:rPr lang="en-US" dirty="0" smtClean="0"/>
              <a:t>.</a:t>
            </a:r>
          </a:p>
          <a:p>
            <a:r>
              <a:rPr lang="en-US" dirty="0" smtClean="0"/>
              <a:t>Simple </a:t>
            </a:r>
            <a:r>
              <a:rPr lang="en-US" dirty="0"/>
              <a:t>is better than complex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Complex </a:t>
            </a:r>
            <a:r>
              <a:rPr lang="en-US" dirty="0"/>
              <a:t>is better than complicated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Flat </a:t>
            </a:r>
            <a:r>
              <a:rPr lang="en-US" dirty="0"/>
              <a:t>is better than nested</a:t>
            </a:r>
            <a:r>
              <a:rPr lang="en-US" dirty="0" smtClean="0"/>
              <a:t>.</a:t>
            </a:r>
          </a:p>
          <a:p>
            <a:r>
              <a:rPr lang="en-US" dirty="0" smtClean="0"/>
              <a:t>Sparse </a:t>
            </a:r>
            <a:r>
              <a:rPr lang="en-US" dirty="0"/>
              <a:t>is better than dense</a:t>
            </a:r>
            <a:r>
              <a:rPr lang="en-US" dirty="0" smtClean="0"/>
              <a:t>.</a:t>
            </a:r>
          </a:p>
          <a:p>
            <a:r>
              <a:rPr lang="en-US" dirty="0" smtClean="0"/>
              <a:t>Readability </a:t>
            </a:r>
            <a:r>
              <a:rPr lang="en-US" dirty="0"/>
              <a:t>counts</a:t>
            </a:r>
            <a:r>
              <a:rPr lang="en-US" dirty="0" smtClean="0"/>
              <a:t>.</a:t>
            </a:r>
          </a:p>
          <a:p>
            <a:r>
              <a:rPr lang="en-US" dirty="0" smtClean="0"/>
              <a:t>Special </a:t>
            </a:r>
            <a:r>
              <a:rPr lang="en-US" dirty="0"/>
              <a:t>cases aren't special enough to break the rules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Although </a:t>
            </a:r>
            <a:r>
              <a:rPr lang="en-US" dirty="0"/>
              <a:t>practicality beats purity</a:t>
            </a:r>
            <a:r>
              <a:rPr lang="en-US" dirty="0" smtClean="0"/>
              <a:t>.</a:t>
            </a:r>
          </a:p>
          <a:p>
            <a:r>
              <a:rPr lang="en-US" dirty="0" smtClean="0"/>
              <a:t>Errors </a:t>
            </a:r>
            <a:r>
              <a:rPr lang="en-US" dirty="0"/>
              <a:t>should never pass silently</a:t>
            </a:r>
            <a:r>
              <a:rPr lang="en-US" dirty="0" smtClean="0"/>
              <a:t>.</a:t>
            </a:r>
          </a:p>
          <a:p>
            <a:r>
              <a:rPr lang="en-US" dirty="0"/>
              <a:t>Unless explicitly silenced.</a:t>
            </a:r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In </a:t>
            </a:r>
            <a:r>
              <a:rPr lang="en-US" dirty="0"/>
              <a:t>the face of ambiguity, refuse the temptation to guess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There </a:t>
            </a:r>
            <a:r>
              <a:rPr lang="en-US" dirty="0"/>
              <a:t>should be one—and preferably only one—obvious way to do it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Although </a:t>
            </a:r>
            <a:r>
              <a:rPr lang="en-US" dirty="0"/>
              <a:t>that way may not be obvious at first unless you're Dutch</a:t>
            </a:r>
            <a:r>
              <a:rPr lang="en-US" dirty="0" smtClean="0"/>
              <a:t>.</a:t>
            </a:r>
          </a:p>
          <a:p>
            <a:r>
              <a:rPr lang="en-US" dirty="0" smtClean="0"/>
              <a:t>Now </a:t>
            </a:r>
            <a:r>
              <a:rPr lang="en-US" dirty="0"/>
              <a:t>is better than never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Although </a:t>
            </a:r>
            <a:r>
              <a:rPr lang="en-US" dirty="0"/>
              <a:t>never is often better than right now</a:t>
            </a:r>
            <a:r>
              <a:rPr lang="en-US" dirty="0" smtClean="0"/>
              <a:t>.</a:t>
            </a:r>
            <a:endParaRPr lang="en-US" baseline="30000" dirty="0"/>
          </a:p>
          <a:p>
            <a:r>
              <a:rPr lang="en-US" dirty="0" smtClean="0"/>
              <a:t>If </a:t>
            </a:r>
            <a:r>
              <a:rPr lang="en-US" dirty="0"/>
              <a:t>the implementation is hard to explain, it's a bad idea</a:t>
            </a:r>
            <a:r>
              <a:rPr lang="en-US" dirty="0" smtClean="0"/>
              <a:t>.</a:t>
            </a:r>
          </a:p>
          <a:p>
            <a:r>
              <a:rPr lang="en-US" dirty="0" smtClean="0"/>
              <a:t>If </a:t>
            </a:r>
            <a:r>
              <a:rPr lang="en-US" dirty="0"/>
              <a:t>the implementation is easy to explain, it may be a good idea</a:t>
            </a:r>
            <a:r>
              <a:rPr lang="en-US" dirty="0" smtClean="0"/>
              <a:t>.</a:t>
            </a:r>
          </a:p>
          <a:p>
            <a:r>
              <a:rPr lang="en-US" dirty="0" smtClean="0"/>
              <a:t>Namespaces </a:t>
            </a:r>
            <a:r>
              <a:rPr lang="en-US" dirty="0"/>
              <a:t>are one honking great idea—let's do more of those!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98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Downloading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Anaconda distribution includes almost all packages you will need to run Python</a:t>
            </a:r>
          </a:p>
          <a:p>
            <a:r>
              <a:rPr lang="en-US" dirty="0" smtClean="0"/>
              <a:t>Link to software (or just google Anaconda)</a:t>
            </a:r>
          </a:p>
          <a:p>
            <a:pPr marL="0" indent="0">
              <a:buNone/>
            </a:pPr>
            <a:r>
              <a:rPr lang="en-US" sz="4000" dirty="0" smtClean="0">
                <a:hlinkClick r:id="rId2"/>
              </a:rPr>
              <a:t>https://www.continuum.io/downloads</a:t>
            </a:r>
            <a:endParaRPr lang="en-US" sz="4000" dirty="0" smtClean="0"/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2"/>
                </a:solidFill>
              </a:rPr>
              <a:t>(Python 3+ is recommended)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217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Python with </a:t>
            </a:r>
            <a:r>
              <a:rPr lang="en-US" dirty="0" err="1" smtClean="0"/>
              <a:t>Spyder</a:t>
            </a:r>
            <a:r>
              <a:rPr lang="en-US" dirty="0" smtClean="0"/>
              <a:t> 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756223" cy="4351338"/>
          </a:xfrm>
        </p:spPr>
        <p:txBody>
          <a:bodyPr/>
          <a:lstStyle/>
          <a:p>
            <a:r>
              <a:rPr lang="en-US" dirty="0" smtClean="0"/>
              <a:t>After installing Anaconda distribution open </a:t>
            </a:r>
            <a:r>
              <a:rPr lang="en-US" dirty="0" err="1" smtClean="0"/>
              <a:t>spyder</a:t>
            </a:r>
            <a:endParaRPr lang="en-US" dirty="0" smtClean="0"/>
          </a:p>
          <a:p>
            <a:r>
              <a:rPr lang="en-US" dirty="0" err="1" smtClean="0"/>
              <a:t>Spyder</a:t>
            </a:r>
            <a:r>
              <a:rPr lang="en-US" dirty="0" smtClean="0"/>
              <a:t> </a:t>
            </a:r>
            <a:r>
              <a:rPr lang="en-US" dirty="0"/>
              <a:t>is an open source cross-platform integrated development environment (IDE) for scientific </a:t>
            </a:r>
            <a:r>
              <a:rPr lang="en-US" dirty="0" smtClean="0"/>
              <a:t>programming </a:t>
            </a:r>
            <a:r>
              <a:rPr lang="en-US" dirty="0"/>
              <a:t>in the Python </a:t>
            </a:r>
            <a:r>
              <a:rPr lang="en-US" dirty="0" smtClean="0"/>
              <a:t>language</a:t>
            </a:r>
          </a:p>
          <a:p>
            <a:r>
              <a:rPr lang="en-US" dirty="0" smtClean="0"/>
              <a:t>Similar to </a:t>
            </a:r>
            <a:r>
              <a:rPr lang="en-US" dirty="0" err="1" smtClean="0"/>
              <a:t>Matlab</a:t>
            </a:r>
            <a:r>
              <a:rPr lang="en-US" dirty="0" smtClean="0"/>
              <a:t>, there is script editor and console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741541" y="998078"/>
            <a:ext cx="2211733" cy="1827617"/>
          </a:xfrm>
          <a:prstGeom prst="rect">
            <a:avLst/>
          </a:prstGeom>
          <a:effectLst>
            <a:glow rad="63500">
              <a:schemeClr val="accent2">
                <a:satMod val="175000"/>
                <a:alpha val="40000"/>
              </a:schemeClr>
            </a:glow>
            <a:outerShdw blurRad="50800" dist="762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9" b="8433"/>
          <a:stretch/>
        </p:blipFill>
        <p:spPr>
          <a:xfrm>
            <a:off x="6594423" y="3260558"/>
            <a:ext cx="5478915" cy="3051342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83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Official tutorial website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hlinkClick r:id="rId2"/>
              </a:rPr>
              <a:t>https://</a:t>
            </a:r>
            <a:r>
              <a:rPr lang="en-US" sz="3600" dirty="0" smtClean="0">
                <a:hlinkClick r:id="rId2"/>
              </a:rPr>
              <a:t>docs.python.org/3/tutorial/index.html</a:t>
            </a:r>
            <a:endParaRPr lang="en-US" sz="36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7" b="23827"/>
          <a:stretch/>
        </p:blipFill>
        <p:spPr>
          <a:xfrm>
            <a:off x="838200" y="2539650"/>
            <a:ext cx="10058400" cy="4173972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329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Command: Hello Python!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 </a:t>
            </a:r>
            <a:r>
              <a:rPr lang="en-US" dirty="0" smtClean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print(’Hello Python’)</a:t>
            </a:r>
            <a:r>
              <a:rPr lang="en-US" dirty="0" smtClean="0"/>
              <a:t> to script editor and run (F5)</a:t>
            </a:r>
          </a:p>
          <a:p>
            <a:r>
              <a:rPr lang="en-US" dirty="0"/>
              <a:t>Type </a:t>
            </a:r>
            <a:r>
              <a:rPr lang="en-US" dirty="0">
                <a:solidFill>
                  <a:schemeClr val="accent2"/>
                </a:solidFill>
                <a:latin typeface="Courier" charset="0"/>
                <a:ea typeface="Courier" charset="0"/>
                <a:cs typeface="Courier" charset="0"/>
              </a:rPr>
              <a:t>print(’Hello Python’)</a:t>
            </a:r>
            <a:r>
              <a:rPr lang="en-US" dirty="0"/>
              <a:t> to </a:t>
            </a:r>
            <a:r>
              <a:rPr lang="en-US" dirty="0" smtClean="0"/>
              <a:t>console and hit ‘enter’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1" b="7347"/>
          <a:stretch/>
        </p:blipFill>
        <p:spPr>
          <a:xfrm>
            <a:off x="6238987" y="3031958"/>
            <a:ext cx="5400789" cy="3031958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31" b="7347"/>
          <a:stretch/>
        </p:blipFill>
        <p:spPr>
          <a:xfrm>
            <a:off x="552222" y="3031958"/>
            <a:ext cx="5400789" cy="3031958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792921" y="6273225"/>
            <a:ext cx="29193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accent5"/>
                </a:solidFill>
              </a:rPr>
              <a:t>Script editor</a:t>
            </a:r>
            <a:endParaRPr lang="en-US" sz="3200" b="1" dirty="0">
              <a:solidFill>
                <a:schemeClr val="accent5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04669" y="6273224"/>
            <a:ext cx="18694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solidFill>
                  <a:schemeClr val="accent5"/>
                </a:solidFill>
              </a:rPr>
              <a:t>C</a:t>
            </a:r>
            <a:r>
              <a:rPr lang="en-US" sz="3200" b="1" smtClean="0">
                <a:solidFill>
                  <a:schemeClr val="accent5"/>
                </a:solidFill>
              </a:rPr>
              <a:t>onsole</a:t>
            </a:r>
            <a:endParaRPr lang="en-US" sz="3200" b="1" dirty="0">
              <a:solidFill>
                <a:schemeClr val="accent5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36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&amp; printing variables &amp; inserting comment (#)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i="1" dirty="0">
                <a:solidFill>
                  <a:srgbClr val="408090"/>
                </a:solidFill>
                <a:latin typeface="Courier" charset="0"/>
                <a:ea typeface="Courier" charset="0"/>
                <a:cs typeface="Courier" charset="0"/>
              </a:rPr>
              <a:t># this is the first comment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endParaRPr lang="en-US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spam </a:t>
            </a:r>
            <a:r>
              <a:rPr lang="en-US" dirty="0">
                <a:solidFill>
                  <a:srgbClr val="666666"/>
                </a:solidFill>
                <a:latin typeface="Courier" charset="0"/>
                <a:ea typeface="Courier" charset="0"/>
                <a:cs typeface="Courier" charset="0"/>
              </a:rPr>
              <a:t>=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dirty="0">
                <a:solidFill>
                  <a:srgbClr val="208050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en-US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i="1" dirty="0">
                <a:solidFill>
                  <a:srgbClr val="408090"/>
                </a:solidFill>
                <a:latin typeface="Courier" charset="0"/>
                <a:ea typeface="Courier" charset="0"/>
                <a:cs typeface="Courier" charset="0"/>
              </a:rPr>
              <a:t># and this is the second </a:t>
            </a:r>
            <a:r>
              <a:rPr lang="en-US" i="1" dirty="0" smtClean="0">
                <a:solidFill>
                  <a:srgbClr val="408090"/>
                </a:solidFill>
                <a:latin typeface="Courier" charset="0"/>
                <a:ea typeface="Courier" charset="0"/>
                <a:cs typeface="Courier" charset="0"/>
              </a:rPr>
              <a:t>comment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urier" charset="0"/>
                <a:ea typeface="Courier" charset="0"/>
                <a:cs typeface="Courier" charset="0"/>
              </a:rPr>
              <a:t>p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rint(spam)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3" b="7817"/>
          <a:stretch/>
        </p:blipFill>
        <p:spPr>
          <a:xfrm>
            <a:off x="4437088" y="3019926"/>
            <a:ext cx="6066020" cy="3404938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8D69C6-05A5-7845-9418-08C05A4096E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4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514</TotalTime>
  <Words>547</Words>
  <Application>Microsoft Macintosh PowerPoint</Application>
  <PresentationFormat>Widescreen</PresentationFormat>
  <Paragraphs>120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Calibri</vt:lpstr>
      <vt:lpstr>Century Schoolbook</vt:lpstr>
      <vt:lpstr>Courier</vt:lpstr>
      <vt:lpstr>Arial</vt:lpstr>
      <vt:lpstr>Office Theme</vt:lpstr>
      <vt:lpstr>Python tutorial: Installation &amp; basic syntax</vt:lpstr>
      <vt:lpstr>Tutorial outline</vt:lpstr>
      <vt:lpstr>Python programming language</vt:lpstr>
      <vt:lpstr>The core philosophy of the language import this</vt:lpstr>
      <vt:lpstr>Downloading Software</vt:lpstr>
      <vt:lpstr>Using Python with Spyder IDE</vt:lpstr>
      <vt:lpstr>Official tutorial website</vt:lpstr>
      <vt:lpstr>First Command: Hello Python!</vt:lpstr>
      <vt:lpstr>Creating &amp; printing variables &amp; inserting comment (#)</vt:lpstr>
      <vt:lpstr>Using Python as a calculator</vt:lpstr>
      <vt:lpstr>Strings</vt:lpstr>
      <vt:lpstr>Ways to group, store and recall data</vt:lpstr>
      <vt:lpstr>Lists</vt:lpstr>
      <vt:lpstr>Sets</vt:lpstr>
      <vt:lpstr>Dictionaries</vt:lpstr>
      <vt:lpstr>Numpy Arrays np.array()</vt:lpstr>
      <vt:lpstr>Some operations w/ Numpy arrays</vt:lpstr>
      <vt:lpstr>Pandas data frames pd.DataFrame()</vt:lpstr>
      <vt:lpstr>Some operations w/ Pandas dataframes</vt:lpstr>
      <vt:lpstr>if statements: if, elif, else</vt:lpstr>
      <vt:lpstr>Loops: for &amp; while statements</vt:lpstr>
      <vt:lpstr>Loading &amp; saving data</vt:lpstr>
      <vt:lpstr>Data visualization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tutorials</dc:title>
  <dc:creator>Mustafa Dogan</dc:creator>
  <cp:lastModifiedBy>Mustafa Dogan</cp:lastModifiedBy>
  <cp:revision>74</cp:revision>
  <cp:lastPrinted>2017-07-25T22:18:09Z</cp:lastPrinted>
  <dcterms:created xsi:type="dcterms:W3CDTF">2017-07-25T19:28:45Z</dcterms:created>
  <dcterms:modified xsi:type="dcterms:W3CDTF">2017-07-31T22:44:10Z</dcterms:modified>
</cp:coreProperties>
</file>

<file path=docProps/thumbnail.jpeg>
</file>